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8"/>
  </p:notesMasterIdLst>
  <p:sldIdLst>
    <p:sldId id="262" r:id="rId2"/>
    <p:sldId id="257" r:id="rId3"/>
    <p:sldId id="261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3" autoAdjust="0"/>
    <p:restoredTop sz="94660"/>
  </p:normalViewPr>
  <p:slideViewPr>
    <p:cSldViewPr snapToGrid="0">
      <p:cViewPr varScale="1">
        <p:scale>
          <a:sx n="71" d="100"/>
          <a:sy n="71" d="100"/>
        </p:scale>
        <p:origin x="43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CAA06B-5451-464B-B303-B3B22B4C7985}" type="datetimeFigureOut">
              <a:rPr lang="en-US" smtClean="0"/>
              <a:t>3/14/2016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26C76E-9D52-4597-B4ED-D14C332BE7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6746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26C76E-9D52-4597-B4ED-D14C332BE7B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8844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4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6600">
                <a:solidFill>
                  <a:srgbClr val="C00000"/>
                </a:solidFill>
                <a:latin typeface="Maiandra GD" panose="020E0502030308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 cap="none" baseline="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401F9-A187-4921-9C62-76FBDB46CF32}" type="datetime5">
              <a:rPr lang="en-US" smtClean="0">
                <a:solidFill>
                  <a:prstClr val="black"/>
                </a:solidFill>
              </a:rPr>
              <a:t>14-Mar-16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Copyright 2016 Java Tucana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9961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984A5-380A-4609-9D24-CC11A1DBECFF}" type="datetime5">
              <a:rPr lang="en-US" smtClean="0">
                <a:solidFill>
                  <a:prstClr val="black"/>
                </a:solidFill>
              </a:rPr>
              <a:t>14-Mar-16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Copyright 2016 Java Tucana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113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3F02F-1061-4F4E-BB69-3770783AD8FD}" type="datetime5">
              <a:rPr lang="en-US" smtClean="0">
                <a:solidFill>
                  <a:prstClr val="black"/>
                </a:solidFill>
              </a:rPr>
              <a:t>14-Mar-16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Copyright 2016 Java Tucana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3703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AEBC3-FC73-4F4E-ABE5-EBB4F7CE5784}" type="datetime5">
              <a:rPr lang="en-US" smtClean="0">
                <a:solidFill>
                  <a:prstClr val="black"/>
                </a:solidFill>
              </a:rPr>
              <a:t>14-Mar-16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Copyright 2016 Java Tucana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n-US" sz="8000" dirty="0">
                <a:solidFill>
                  <a:prstClr val="black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8000" dirty="0">
                <a:solidFill>
                  <a:prstClr val="black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99814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550-A3E1-49FE-8BCC-C85668CE4E44}" type="datetime5">
              <a:rPr lang="en-US" smtClean="0">
                <a:solidFill>
                  <a:prstClr val="black"/>
                </a:solidFill>
              </a:rPr>
              <a:t>14-Mar-16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Copyright 2016 Java Tucana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8569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25BF2-40BB-488B-95B0-188F454D5E5A}" type="datetime5">
              <a:rPr lang="en-US" smtClean="0">
                <a:solidFill>
                  <a:prstClr val="black"/>
                </a:solidFill>
              </a:rPr>
              <a:t>14-Mar-16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Copyright 2016 Java Tucana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2449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26545-BCF0-4E29-ABAD-301C800F9ADE}" type="datetime5">
              <a:rPr lang="en-US" smtClean="0">
                <a:solidFill>
                  <a:prstClr val="black"/>
                </a:solidFill>
              </a:rPr>
              <a:t>14-Mar-16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Copyright 2016 Java Tucana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3189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9E9E5-7631-4C2F-BCBB-4693CFC13740}" type="datetime5">
              <a:rPr lang="en-US" smtClean="0">
                <a:solidFill>
                  <a:prstClr val="black"/>
                </a:solidFill>
              </a:rPr>
              <a:t>14-Mar-16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Copyright 2016 Java Tucana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580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78FE7-F991-4AB0-8DD0-50270E7DB773}" type="datetime5">
              <a:rPr lang="en-US" smtClean="0">
                <a:solidFill>
                  <a:prstClr val="black"/>
                </a:solidFill>
              </a:rPr>
              <a:t>14-Mar-16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Copyright 2016 Java Tucana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5452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8F770-7C8B-45AC-96B1-88B27ECBC2C9}" type="datetime5">
              <a:rPr lang="en-US" smtClean="0">
                <a:solidFill>
                  <a:prstClr val="black"/>
                </a:solidFill>
              </a:rPr>
              <a:t>14-Mar-16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Copyright 2016 Java Tucana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8134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57034-9A6F-4184-AA4A-2ECAEE275FC9}" type="datetime5">
              <a:rPr lang="en-US" smtClean="0">
                <a:solidFill>
                  <a:prstClr val="black"/>
                </a:solidFill>
              </a:rPr>
              <a:t>14-Mar-16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Copyright 2016 Java Tucana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1382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8D48E-3519-4995-B890-AA2AE2B35962}" type="datetime5">
              <a:rPr lang="en-US" smtClean="0">
                <a:solidFill>
                  <a:prstClr val="black"/>
                </a:solidFill>
              </a:rPr>
              <a:t>14-Mar-16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Copyright 2016 Java Tucana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8468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D3381-3653-4AB1-8C36-3923B8DF37EE}" type="datetime5">
              <a:rPr lang="en-US" smtClean="0">
                <a:solidFill>
                  <a:prstClr val="black"/>
                </a:solidFill>
              </a:rPr>
              <a:t>14-Mar-16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Copyright 2016 Java Tucana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4108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A9856-EF76-49D1-8370-58DB62458638}" type="datetime5">
              <a:rPr lang="en-US" smtClean="0">
                <a:solidFill>
                  <a:prstClr val="black"/>
                </a:solidFill>
              </a:rPr>
              <a:t>14-Mar-16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Copyright 2016 Java Tucana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9845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FAE82-FC7A-4A7F-BE59-B806EA894E2B}" type="datetime5">
              <a:rPr lang="en-US" smtClean="0">
                <a:solidFill>
                  <a:prstClr val="black"/>
                </a:solidFill>
              </a:rPr>
              <a:t>14-Mar-16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Copyright 2016 Java Tucana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4679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90E8F-0672-4407-8480-AB58AE5FB1AE}" type="datetime5">
              <a:rPr lang="en-US" smtClean="0">
                <a:solidFill>
                  <a:prstClr val="black"/>
                </a:solidFill>
              </a:rPr>
              <a:t>14-Mar-16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Copyright 2016 Java Tucana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7324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7401D-614B-481E-B43E-09B43D07C83F}" type="datetime5">
              <a:rPr lang="en-US" smtClean="0">
                <a:solidFill>
                  <a:prstClr val="black"/>
                </a:solidFill>
              </a:rPr>
              <a:t>14-Mar-16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Copyright 2016 Java Tucana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4288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jpe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975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6862" y="643277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2B6CFFA2-6C46-42B2-BD09-984C3B6DEE4D}" type="datetime5">
              <a:rPr lang="en-US" smtClean="0">
                <a:solidFill>
                  <a:prstClr val="black"/>
                </a:solidFill>
              </a:rPr>
              <a:t>14-Mar-16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224" y="6432773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 smtClean="0">
                <a:solidFill>
                  <a:prstClr val="black"/>
                </a:solidFill>
              </a:rPr>
              <a:t>Copyright 2016 Java Tucana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65799" y="6432772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9732" y="5271260"/>
            <a:ext cx="2380110" cy="1586740"/>
          </a:xfrm>
          <a:prstGeom prst="roundRect">
            <a:avLst>
              <a:gd name="adj" fmla="val 8594"/>
            </a:avLst>
          </a:prstGeom>
          <a:blipFill dpi="0" rotWithShape="1">
            <a:blip r:embed="rId21"/>
            <a:srcRect/>
            <a:tile tx="0" ty="0" sx="100000" sy="100000" flip="none" algn="tl"/>
          </a:blipFill>
          <a:ln>
            <a:noFill/>
          </a:ln>
          <a:effectLst>
            <a:outerShdw blurRad="50800" dist="50800" dir="5400000" algn="ctr" rotWithShape="0">
              <a:srgbClr val="000000"/>
            </a:outerShdw>
            <a:softEdge rad="381000"/>
          </a:effectLst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9463" y="0"/>
            <a:ext cx="1180648" cy="573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1643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Java Tucana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Only the best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990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pPr marL="0" lvl="0" indent="0">
              <a:buNone/>
            </a:pPr>
            <a:r>
              <a:rPr lang="en-US" sz="6000" dirty="0" smtClean="0"/>
              <a:t>Future Prospects </a:t>
            </a:r>
            <a:endParaRPr lang="en-US" sz="6000" dirty="0"/>
          </a:p>
          <a:p>
            <a:pPr lvl="1"/>
            <a:r>
              <a:rPr lang="en-US" sz="6600" dirty="0" smtClean="0"/>
              <a:t>Immediate</a:t>
            </a:r>
            <a:endParaRPr lang="en-US" sz="6600" dirty="0"/>
          </a:p>
          <a:p>
            <a:pPr lvl="1"/>
            <a:r>
              <a:rPr lang="en-US" sz="6600" dirty="0" smtClean="0"/>
              <a:t>Long term</a:t>
            </a:r>
            <a:endParaRPr lang="en-US" sz="6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89011-8097-49E5-A72C-E30239BD8205}" type="datetime5">
              <a:rPr lang="en-US" smtClean="0">
                <a:solidFill>
                  <a:prstClr val="black"/>
                </a:solidFill>
              </a:rPr>
              <a:t>14-Mar-16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Copyright 2016 Java Tucana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2215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lvl="0"/>
            <a:r>
              <a:rPr lang="en-US" dirty="0" smtClean="0"/>
              <a:t>Immediate</a:t>
            </a:r>
            <a:endParaRPr lang="en-US" dirty="0"/>
          </a:p>
          <a:p>
            <a:pPr lvl="1"/>
            <a:r>
              <a:rPr lang="en-US" dirty="0" smtClean="0"/>
              <a:t>We at Java Tucana are looking to future in a variety of ways.</a:t>
            </a:r>
            <a:endParaRPr lang="en-US" dirty="0"/>
          </a:p>
          <a:p>
            <a:pPr lvl="2"/>
            <a:r>
              <a:rPr lang="en-US" dirty="0" smtClean="0"/>
              <a:t>Within each sales region, we’re making a concerted effort to expand our ever-growing list of customer countries and clients.</a:t>
            </a:r>
            <a:endParaRPr lang="en-US" dirty="0"/>
          </a:p>
          <a:p>
            <a:pPr lvl="2"/>
            <a:r>
              <a:rPr lang="en-US" dirty="0" smtClean="0"/>
              <a:t>We’re building deeper, sustainable relationships with our growers, and seek to partner with new growers, to expand our inventory of resources and help shape and support their future growth.</a:t>
            </a:r>
            <a:endParaRPr lang="en-US" dirty="0"/>
          </a:p>
          <a:p>
            <a:pPr lvl="2"/>
            <a:r>
              <a:rPr lang="en-US" dirty="0" smtClean="0"/>
              <a:t>In terms of end users, we are in the process of expanding our café franchise into additional markets in all regions, to increase demand and to maintain brand recognition and presence.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AF280-4AFE-4D6F-BE63-B09AFE116DA8}" type="datetime5">
              <a:rPr lang="en-US" smtClean="0">
                <a:solidFill>
                  <a:prstClr val="black"/>
                </a:solidFill>
              </a:rPr>
              <a:t>14-Mar-16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Copyright 2016 Java Tucana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90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838200" y="1690688"/>
            <a:ext cx="10515600" cy="4521388"/>
          </a:xfrm>
        </p:spPr>
        <p:txBody>
          <a:bodyPr/>
          <a:lstStyle/>
          <a:p>
            <a:pPr lvl="0"/>
            <a:r>
              <a:rPr lang="en-US" dirty="0" smtClean="0"/>
              <a:t>Long term</a:t>
            </a:r>
            <a:endParaRPr lang="en-US" dirty="0"/>
          </a:p>
          <a:p>
            <a:pPr lvl="1"/>
            <a:r>
              <a:rPr lang="en-US" dirty="0" smtClean="0"/>
              <a:t>In our never-ending quest to remain on the cutting edge of coffee production and sales, next year we’ll begin in earnest a project we believe will ensure the long-term growth and success of Java Tucana, well into the next century: supporting the future colonization of Mars.</a:t>
            </a:r>
            <a:endParaRPr lang="en-US" dirty="0"/>
          </a:p>
          <a:p>
            <a:pPr lvl="1"/>
            <a:r>
              <a:rPr lang="en-US" dirty="0" smtClean="0"/>
              <a:t>This project will require ongoing work in the following areas:</a:t>
            </a:r>
            <a:endParaRPr lang="en-US" dirty="0"/>
          </a:p>
          <a:p>
            <a:pPr lvl="2"/>
            <a:r>
              <a:rPr lang="en-US" b="1" dirty="0" smtClean="0"/>
              <a:t>R&amp;D</a:t>
            </a:r>
            <a:r>
              <a:rPr lang="en-US" dirty="0" smtClean="0"/>
              <a:t>: Encompasses both the ability to maintain an Earth-based supply chain and research into the feasibility of growing, harvesting, roasting, packing, and shipping beans in the Martian environment, both agriculturally and hydroponically.</a:t>
            </a:r>
            <a:endParaRPr lang="en-US" dirty="0"/>
          </a:p>
          <a:p>
            <a:pPr lvl="2"/>
            <a:r>
              <a:rPr lang="en-US" b="1" dirty="0" smtClean="0"/>
              <a:t>Infrastructure development and implementation</a:t>
            </a:r>
            <a:r>
              <a:rPr lang="en-US" dirty="0" smtClean="0"/>
              <a:t>: We’ll be the first coffee company that not only supplies coffee to Martians, but also provides the same café environment and services that people of Earth have come to expect from </a:t>
            </a:r>
            <a:br>
              <a:rPr lang="en-US" dirty="0" smtClean="0"/>
            </a:br>
            <a:r>
              <a:rPr lang="en-US" dirty="0" smtClean="0"/>
              <a:t>Java Tucana.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B5D83-1098-4A5B-B809-F60C589CA98B}" type="datetime5">
              <a:rPr lang="en-US" smtClean="0">
                <a:solidFill>
                  <a:prstClr val="black"/>
                </a:solidFill>
              </a:rPr>
              <a:t>14-Mar-16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Copyright 2016 Java Tucana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344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23850" y="326496"/>
            <a:ext cx="11537950" cy="6061604"/>
          </a:xfrm>
          <a:prstGeom prst="rect">
            <a:avLst/>
          </a:prstGeom>
        </p:spPr>
        <p:txBody>
          <a:bodyPr/>
          <a:lstStyle/>
          <a:p>
            <a:pPr lvl="0">
              <a:buChar char="•"/>
            </a:pPr>
            <a:r>
              <a:rPr lang="en-US" dirty="0" smtClean="0"/>
              <a:t>Immediate</a:t>
            </a:r>
            <a:endParaRPr lang="en-US" dirty="0"/>
          </a:p>
          <a:p>
            <a:pPr lvl="1">
              <a:buChar char="•"/>
            </a:pPr>
            <a:r>
              <a:rPr lang="en-US" dirty="0" smtClean="0"/>
              <a:t>We at Java Tucana are looking to future in a variety of ways.</a:t>
            </a:r>
            <a:endParaRPr lang="en-US" dirty="0"/>
          </a:p>
          <a:p>
            <a:pPr lvl="2">
              <a:buChar char="•"/>
            </a:pPr>
            <a:r>
              <a:rPr lang="en-US" dirty="0" smtClean="0"/>
              <a:t>Within each sales region, we’re making a concerted effort to expand our ever-growing list of customer countries and clients.</a:t>
            </a:r>
            <a:endParaRPr lang="en-US" dirty="0"/>
          </a:p>
          <a:p>
            <a:pPr lvl="2">
              <a:buChar char="•"/>
            </a:pPr>
            <a:r>
              <a:rPr lang="en-US" dirty="0" smtClean="0"/>
              <a:t>We’re building deeper, sustainable relationships with our growers, and seek to partner with new growers, to expand our inventory of resources and help shape and support their future growth.</a:t>
            </a:r>
            <a:endParaRPr lang="en-US" dirty="0"/>
          </a:p>
          <a:p>
            <a:pPr lvl="2">
              <a:buChar char="•"/>
            </a:pPr>
            <a:r>
              <a:rPr lang="en-US" dirty="0" smtClean="0"/>
              <a:t>In terms of end users, we are in the process of expanding our café franchise into additional markets in all regions, to increase demand and to maintain brand recognition and presence.</a:t>
            </a:r>
            <a:endParaRPr lang="en-US" dirty="0"/>
          </a:p>
          <a:p>
            <a:pPr lvl="0">
              <a:buChar char="•"/>
            </a:pPr>
            <a:r>
              <a:rPr lang="en-US" dirty="0" smtClean="0"/>
              <a:t>Long term</a:t>
            </a:r>
            <a:endParaRPr lang="en-US" dirty="0"/>
          </a:p>
          <a:p>
            <a:pPr lvl="1">
              <a:buChar char="•"/>
            </a:pPr>
            <a:r>
              <a:rPr lang="en-US" dirty="0" smtClean="0"/>
              <a:t>In our never-ending quest to remain on the cutting edge of coffee production and sales, next year we’ll begin in earnest a project we believe will ensure the long-term growth and success of Java Tucana, well into the next century: supporting the future colonization of Mars.</a:t>
            </a:r>
            <a:endParaRPr lang="en-US" dirty="0"/>
          </a:p>
          <a:p>
            <a:pPr lvl="1">
              <a:buChar char="•"/>
            </a:pPr>
            <a:r>
              <a:rPr lang="en-US" dirty="0" smtClean="0"/>
              <a:t>This project will require ongoing work in the following areas:</a:t>
            </a:r>
            <a:endParaRPr lang="en-US" dirty="0"/>
          </a:p>
          <a:p>
            <a:pPr lvl="2">
              <a:buChar char="•"/>
            </a:pPr>
            <a:r>
              <a:rPr lang="en-US" b="1" dirty="0" smtClean="0"/>
              <a:t>R&amp;D</a:t>
            </a:r>
            <a:r>
              <a:rPr lang="en-US" dirty="0" smtClean="0"/>
              <a:t>: Encompasses both the ability to maintain an Earth-based supply chain and research into the feasibility of growing, harvesting, roasting, packing, and shipping beans in the Martian environment, both agriculturally and hydroponically.</a:t>
            </a:r>
            <a:endParaRPr lang="en-US" dirty="0"/>
          </a:p>
          <a:p>
            <a:pPr lvl="2">
              <a:buChar char="•"/>
            </a:pPr>
            <a:r>
              <a:rPr lang="en-US" b="1" dirty="0" smtClean="0"/>
              <a:t>Infrastructure development and implementation</a:t>
            </a:r>
            <a:r>
              <a:rPr lang="en-US" dirty="0" smtClean="0"/>
              <a:t>: We’ll be the first coffee company that not only supplies coffee to Martians, but also provides the same café environment and services that people of Earth have come to expect from </a:t>
            </a:r>
            <a:br>
              <a:rPr lang="en-US" dirty="0" smtClean="0"/>
            </a:br>
            <a:r>
              <a:rPr lang="en-US" dirty="0" smtClean="0"/>
              <a:t>Java Tucana.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C5082-7E52-45E4-AAB9-079A961B9BD8}" type="datetime5">
              <a:rPr lang="en-US" smtClean="0">
                <a:solidFill>
                  <a:prstClr val="black"/>
                </a:solidFill>
              </a:rPr>
              <a:t>14-Mar-16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Copyright 2016 Java Tucana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1716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Coffee from plantation to table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25000" lnSpcReduction="20000"/>
          </a:bodyPr>
          <a:lstStyle/>
          <a:p>
            <a:pPr marL="457200" lvl="0" indent="-457200" rtl="0">
              <a:buFont typeface="+mj-lt"/>
              <a:buAutoNum type="arabicPeriod"/>
            </a:pPr>
            <a:r>
              <a:rPr lang="en-US" dirty="0" smtClean="0"/>
              <a:t>Cultivation</a:t>
            </a:r>
            <a:endParaRPr lang="en-US" dirty="0"/>
          </a:p>
          <a:p>
            <a:pPr marL="457200" lvl="0" indent="-457200" rtl="0">
              <a:buFont typeface="+mj-lt"/>
              <a:buAutoNum type="arabicPeriod"/>
            </a:pPr>
            <a:r>
              <a:rPr lang="en-US" dirty="0" smtClean="0"/>
              <a:t>Production</a:t>
            </a:r>
            <a:endParaRPr lang="en-US" dirty="0"/>
          </a:p>
          <a:p>
            <a:pPr marL="457200" lvl="0" indent="-457200" rtl="0">
              <a:buFont typeface="+mj-lt"/>
              <a:buAutoNum type="arabicPeriod"/>
            </a:pPr>
            <a:r>
              <a:rPr lang="en-US" dirty="0" smtClean="0"/>
              <a:t>Processing</a:t>
            </a:r>
            <a:endParaRPr lang="en-US" dirty="0"/>
          </a:p>
          <a:p>
            <a:pPr lvl="1"/>
            <a:r>
              <a:rPr lang="en-US" dirty="0" smtClean="0"/>
              <a:t>Wet process</a:t>
            </a:r>
            <a:endParaRPr lang="en-US" dirty="0"/>
          </a:p>
          <a:p>
            <a:pPr lvl="1"/>
            <a:r>
              <a:rPr lang="en-US" dirty="0" smtClean="0"/>
              <a:t>Dry process</a:t>
            </a:r>
            <a:endParaRPr lang="en-US" dirty="0"/>
          </a:p>
          <a:p>
            <a:pPr lvl="1"/>
            <a:r>
              <a:rPr lang="en-US" dirty="0" smtClean="0"/>
              <a:t>Semi-dry process</a:t>
            </a:r>
            <a:endParaRPr lang="en-US" dirty="0"/>
          </a:p>
          <a:p>
            <a:pPr marL="457200" lvl="0" indent="-457200" rtl="0">
              <a:buFont typeface="+mj-lt"/>
              <a:buAutoNum type="arabicPeriod"/>
            </a:pPr>
            <a:r>
              <a:rPr lang="en-US" dirty="0" smtClean="0"/>
              <a:t>Milling</a:t>
            </a:r>
            <a:endParaRPr lang="en-US" dirty="0"/>
          </a:p>
          <a:p>
            <a:pPr lvl="1"/>
            <a:r>
              <a:rPr lang="en-US" dirty="0" smtClean="0"/>
              <a:t>Hulling</a:t>
            </a:r>
            <a:endParaRPr lang="en-US" dirty="0"/>
          </a:p>
          <a:p>
            <a:pPr lvl="1"/>
            <a:r>
              <a:rPr lang="en-US" dirty="0" smtClean="0"/>
              <a:t>Polishing</a:t>
            </a:r>
            <a:endParaRPr lang="en-US" dirty="0"/>
          </a:p>
          <a:p>
            <a:pPr lvl="1"/>
            <a:r>
              <a:rPr lang="en-US" dirty="0" smtClean="0"/>
              <a:t>Cleaning and sorting</a:t>
            </a:r>
            <a:endParaRPr lang="en-US" dirty="0"/>
          </a:p>
          <a:p>
            <a:pPr lvl="1"/>
            <a:r>
              <a:rPr lang="en-US" dirty="0" smtClean="0"/>
              <a:t>Grading</a:t>
            </a:r>
            <a:endParaRPr lang="en-US" dirty="0"/>
          </a:p>
          <a:p>
            <a:pPr marL="457200" lvl="0" indent="-457200" rtl="0">
              <a:buFont typeface="+mj-lt"/>
              <a:buAutoNum type="arabicPeriod"/>
            </a:pPr>
            <a:r>
              <a:rPr lang="en-US" dirty="0" smtClean="0"/>
              <a:t>Aging and storage</a:t>
            </a:r>
            <a:endParaRPr lang="en-US" dirty="0"/>
          </a:p>
          <a:p>
            <a:pPr marL="457200" lvl="0" indent="-457200" rtl="0">
              <a:buFont typeface="+mj-lt"/>
              <a:buAutoNum type="arabicPeriod"/>
            </a:pPr>
            <a:r>
              <a:rPr lang="en-US" dirty="0" smtClean="0"/>
              <a:t>Roasting</a:t>
            </a:r>
            <a:endParaRPr lang="en-US" dirty="0"/>
          </a:p>
          <a:p>
            <a:pPr lvl="1"/>
            <a:r>
              <a:rPr lang="en-US" dirty="0" smtClean="0"/>
              <a:t>Industrial roasting</a:t>
            </a:r>
            <a:endParaRPr lang="en-US" dirty="0"/>
          </a:p>
          <a:p>
            <a:pPr lvl="1"/>
            <a:r>
              <a:rPr lang="en-US" dirty="0" smtClean="0"/>
              <a:t>Home roasting</a:t>
            </a:r>
            <a:endParaRPr lang="en-US" dirty="0"/>
          </a:p>
          <a:p>
            <a:pPr marL="457200" lvl="0" indent="-457200" rtl="0">
              <a:buFont typeface="+mj-lt"/>
              <a:buAutoNum type="arabicPeriod"/>
            </a:pPr>
            <a:r>
              <a:rPr lang="en-US" dirty="0" smtClean="0"/>
              <a:t>Grinding</a:t>
            </a:r>
            <a:endParaRPr lang="en-US" dirty="0"/>
          </a:p>
          <a:p>
            <a:pPr lvl="1"/>
            <a:r>
              <a:rPr lang="en-US" dirty="0" smtClean="0"/>
              <a:t>Grind type</a:t>
            </a:r>
            <a:endParaRPr lang="en-US" dirty="0"/>
          </a:p>
          <a:p>
            <a:pPr lvl="1"/>
            <a:r>
              <a:rPr lang="en-US" dirty="0" smtClean="0"/>
              <a:t>Burr grinder</a:t>
            </a:r>
            <a:endParaRPr lang="en-US" dirty="0"/>
          </a:p>
          <a:p>
            <a:pPr lvl="1"/>
            <a:r>
              <a:rPr lang="en-US" dirty="0" smtClean="0"/>
              <a:t>Blade grinder</a:t>
            </a:r>
            <a:endParaRPr lang="en-US" dirty="0"/>
          </a:p>
          <a:p>
            <a:pPr marL="457200" lvl="0" indent="-457200" rtl="0">
              <a:buFont typeface="+mj-lt"/>
              <a:buAutoNum type="arabicPeriod"/>
            </a:pPr>
            <a:r>
              <a:rPr lang="en-US" dirty="0" smtClean="0"/>
              <a:t>Brewing</a:t>
            </a:r>
            <a:endParaRPr lang="en-US" dirty="0"/>
          </a:p>
          <a:p>
            <a:pPr lvl="1"/>
            <a:r>
              <a:rPr lang="en-US" dirty="0" smtClean="0"/>
              <a:t>Boiling</a:t>
            </a:r>
            <a:endParaRPr lang="en-US" dirty="0"/>
          </a:p>
          <a:p>
            <a:pPr lvl="1"/>
            <a:r>
              <a:rPr lang="en-US" dirty="0" smtClean="0"/>
              <a:t>Steeping</a:t>
            </a:r>
            <a:endParaRPr lang="en-US" dirty="0"/>
          </a:p>
          <a:p>
            <a:pPr lvl="1"/>
            <a:r>
              <a:rPr lang="en-US" dirty="0" smtClean="0"/>
              <a:t>Pressurizing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A4002-EA76-4709-AF57-C9E38ADBBDA1}" type="datetime5">
              <a:rPr lang="en-US" smtClean="0">
                <a:solidFill>
                  <a:prstClr val="black"/>
                </a:solidFill>
              </a:rPr>
              <a:t>14-Mar-16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Copyright 2016 Java Tucana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2188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</TotalTime>
  <Words>565</Words>
  <Application>Microsoft Office PowerPoint</Application>
  <PresentationFormat>Widescreen</PresentationFormat>
  <Paragraphs>65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Maiandra GD</vt:lpstr>
      <vt:lpstr>Tw Cen MT</vt:lpstr>
      <vt:lpstr>Droplet</vt:lpstr>
      <vt:lpstr>Java Tucana</vt:lpstr>
      <vt:lpstr>PowerPoint Presentation</vt:lpstr>
      <vt:lpstr>PowerPoint Presentation</vt:lpstr>
      <vt:lpstr>PowerPoint Presentation</vt:lpstr>
      <vt:lpstr>PowerPoint Presentation</vt:lpstr>
      <vt:lpstr>Coffee from plantation to table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RK</dc:creator>
  <cp:lastModifiedBy>RK</cp:lastModifiedBy>
  <cp:revision>7</cp:revision>
  <dcterms:created xsi:type="dcterms:W3CDTF">2016-03-14T18:11:10Z</dcterms:created>
  <dcterms:modified xsi:type="dcterms:W3CDTF">2016-03-14T18:53:35Z</dcterms:modified>
</cp:coreProperties>
</file>